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omments/modernComment_1A4_E7359618.xml" ContentType="application/vnd.ms-powerpoint.comments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3650" r:id="rId2"/>
    <p:sldMasterId id="2147483656" r:id="rId3"/>
    <p:sldMasterId id="2147483659" r:id="rId4"/>
    <p:sldMasterId id="2147483661" r:id="rId5"/>
  </p:sldMasterIdLst>
  <p:notesMasterIdLst>
    <p:notesMasterId r:id="rId11"/>
  </p:notesMasterIdLst>
  <p:handoutMasterIdLst>
    <p:handoutMasterId r:id="rId12"/>
  </p:handoutMasterIdLst>
  <p:sldIdLst>
    <p:sldId id="422" r:id="rId6"/>
    <p:sldId id="420" r:id="rId7"/>
    <p:sldId id="423" r:id="rId8"/>
    <p:sldId id="424" r:id="rId9"/>
    <p:sldId id="425" r:id="rId10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5E72F3-F3DD-4E61-9CCA-CE129A42B3E4}" name="Bini Cinzia" initials="CB" userId="S::cinzia.bini@bonatti.it::09d3f101-9422-4f0d-82aa-f3770a0050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B2B77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86405" autoAdjust="0"/>
  </p:normalViewPr>
  <p:slideViewPr>
    <p:cSldViewPr snapToGrid="0">
      <p:cViewPr varScale="1">
        <p:scale>
          <a:sx n="93" d="100"/>
          <a:sy n="93" d="100"/>
        </p:scale>
        <p:origin x="1194" y="78"/>
      </p:cViewPr>
      <p:guideLst/>
    </p:cSldViewPr>
  </p:slideViewPr>
  <p:outlineViewPr>
    <p:cViewPr>
      <p:scale>
        <a:sx n="33" d="100"/>
        <a:sy n="33" d="100"/>
      </p:scale>
      <p:origin x="0" y="-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326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omments/modernComment_1A4_E735961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ECE61A8-F6DD-4250-B0B7-89F074A88023}" authorId="{175E72F3-F3DD-4E61-9CCA-CE129A42B3E4}" created="2025-10-24T06:59:59.94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879048728" sldId="420"/>
      <ac:spMk id="83" creationId="{0656BC9A-4873-2D73-7DFF-7E6F34E6B6E3}"/>
    </ac:deMkLst>
    <p188:pos x="4032817" y="1714232"/>
    <p188:txBody>
      <a:bodyPr/>
      <a:lstStyle/>
      <a:p>
        <a:r>
          <a:rPr lang="en-US"/>
          <a:t>as agreed during the KoM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2475FFE-54AE-0034-BB9B-028EA33DE9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C708C00-1D21-F0EA-7012-C60589651C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354-0912-4B27-92F2-637CEB4DE7E7}" type="datetimeFigureOut">
              <a:rPr lang="es-CL" smtClean="0"/>
              <a:t>30-10-2025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E44BE7F-42FF-476F-3AD2-810DBAF72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FBC90B1-50F8-86CD-AB61-08E886E964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9867F-50EF-4BE8-8A3A-3E22969621EB}" type="slidenum">
              <a:rPr lang="es-CL" smtClean="0"/>
              <a:t>‹N›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8547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71D0F3B4-0C6A-4E97-BE31-334F55800E2D}" type="datetimeFigureOut">
              <a:rPr lang="it-IT" smtClean="0"/>
              <a:t>30/10/2025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121E34AA-FAD6-4075-A197-78FC4A9FC72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45804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EE6D347-8977-3EC8-A177-17AFAFD2D4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49669" y="6360268"/>
            <a:ext cx="1203668" cy="412151"/>
          </a:xfrm>
          <a:prstGeom prst="rect">
            <a:avLst/>
          </a:prstGeom>
        </p:spPr>
      </p:pic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DC61-6A27-4EDA-A230-FD64FF719B79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231448" y="188009"/>
            <a:ext cx="11741209" cy="4492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pic>
        <p:nvPicPr>
          <p:cNvPr id="2" name="Imagen 1" descr="Dibujo con letras blancas&#10;&#10;El contenido generado por IA puede ser incorrecto.">
            <a:extLst>
              <a:ext uri="{FF2B5EF4-FFF2-40B4-BE49-F238E27FC236}">
                <a16:creationId xmlns:a16="http://schemas.microsoft.com/office/drawing/2014/main" id="{43F02D90-C9E2-9BD7-C50C-D3A08C51062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81" y="6553376"/>
            <a:ext cx="979680" cy="257355"/>
          </a:xfrm>
          <a:prstGeom prst="rect">
            <a:avLst/>
          </a:prstGeom>
          <a:noFill/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B1D4F43-795D-31CA-A620-00CC811B20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39620" y="6494927"/>
            <a:ext cx="766731" cy="32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2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108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048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95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0A67-7933-4EF0-B6CB-1DA35F74E307}" type="datetime1">
              <a:rPr lang="it-IT" smtClean="0"/>
              <a:t>30/10/2025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DC61-6A27-4EDA-A230-FD64FF719B79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231448" y="188009"/>
            <a:ext cx="11741209" cy="4492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98199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70916" y="188009"/>
            <a:ext cx="11856067" cy="4492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98500" y="6566449"/>
            <a:ext cx="9369424" cy="162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000" i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70916" y="6566344"/>
            <a:ext cx="527584" cy="16210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CE4DC61-6A27-4EDA-A230-FD64FF719B79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8" name="Connettore diritto 7"/>
          <p:cNvCxnSpPr>
            <a:cxnSpLocks/>
          </p:cNvCxnSpPr>
          <p:nvPr userDrawn="1"/>
        </p:nvCxnSpPr>
        <p:spPr>
          <a:xfrm>
            <a:off x="170916" y="6753403"/>
            <a:ext cx="9897008" cy="0"/>
          </a:xfrm>
          <a:prstGeom prst="line">
            <a:avLst/>
          </a:prstGeom>
          <a:ln w="38100">
            <a:solidFill>
              <a:srgbClr val="2B2B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/>
          <p:cNvCxnSpPr/>
          <p:nvPr userDrawn="1"/>
        </p:nvCxnSpPr>
        <p:spPr>
          <a:xfrm>
            <a:off x="12026983" y="148321"/>
            <a:ext cx="0" cy="6624000"/>
          </a:xfrm>
          <a:prstGeom prst="line">
            <a:avLst/>
          </a:prstGeom>
          <a:ln w="38100">
            <a:solidFill>
              <a:srgbClr val="2B2B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magin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324" y="6486751"/>
            <a:ext cx="852129" cy="28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6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0D52132-A485-CB4A-A6EB-9DBC850F8B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034859" y="5907229"/>
            <a:ext cx="1958510" cy="670618"/>
          </a:xfrm>
          <a:prstGeom prst="rect">
            <a:avLst/>
          </a:prstGeom>
        </p:spPr>
      </p:pic>
      <p:pic>
        <p:nvPicPr>
          <p:cNvPr id="2" name="Imagen 1" descr="Dibujo con letras blancas&#10;&#10;El contenido generado por IA puede ser incorrecto.">
            <a:extLst>
              <a:ext uri="{FF2B5EF4-FFF2-40B4-BE49-F238E27FC236}">
                <a16:creationId xmlns:a16="http://schemas.microsoft.com/office/drawing/2014/main" id="{35F6920D-7547-BE1B-BD52-F8882FCBE3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2571" y="6038670"/>
            <a:ext cx="1633518" cy="378705"/>
          </a:xfrm>
          <a:prstGeom prst="rect">
            <a:avLst/>
          </a:prstGeom>
          <a:noFill/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100A871-CF49-5A53-764B-09EBD0C2626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768813" y="5921611"/>
            <a:ext cx="1356478" cy="53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6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419C483-9680-0FCC-6378-AC1B5077CFC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33605" y="5988999"/>
            <a:ext cx="1691787" cy="64775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0B96A6D-83B5-7384-F495-9DBF6E4211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168233" y="5988999"/>
            <a:ext cx="3023767" cy="86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0D52132-A485-CB4A-A6EB-9DBC850F8B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034859" y="5907229"/>
            <a:ext cx="1958510" cy="670618"/>
          </a:xfrm>
          <a:prstGeom prst="rect">
            <a:avLst/>
          </a:prstGeom>
        </p:spPr>
      </p:pic>
      <p:pic>
        <p:nvPicPr>
          <p:cNvPr id="2" name="Imagen 1" descr="Dibujo con letras blancas&#10;&#10;El contenido generado por IA puede ser incorrecto.">
            <a:extLst>
              <a:ext uri="{FF2B5EF4-FFF2-40B4-BE49-F238E27FC236}">
                <a16:creationId xmlns:a16="http://schemas.microsoft.com/office/drawing/2014/main" id="{35F6920D-7547-BE1B-BD52-F8882FCBE3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2571" y="6038670"/>
            <a:ext cx="1633518" cy="378705"/>
          </a:xfrm>
          <a:prstGeom prst="rect">
            <a:avLst/>
          </a:prstGeom>
          <a:noFill/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100A871-CF49-5A53-764B-09EBD0C2626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768813" y="5921611"/>
            <a:ext cx="1356478" cy="53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1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98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A4_E73596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359956" y="2221504"/>
            <a:ext cx="7586954" cy="1744321"/>
          </a:xfrm>
        </p:spPr>
        <p:txBody>
          <a:bodyPr anchor="t">
            <a:noAutofit/>
          </a:bodyPr>
          <a:lstStyle/>
          <a:p>
            <a:r>
              <a:rPr lang="en-GB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IT0061 - ARGENTINA LNG – Export Pipelines System</a:t>
            </a:r>
            <a:br>
              <a:rPr lang="en-GB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GB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 FLOW </a:t>
            </a:r>
            <a:br>
              <a:rPr lang="en-GB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BNT/PUMPCO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49F95B5-4EBD-F088-11B1-E3E673F8C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10" descr="Dibujo con letras blancas_x000a__x000a_El contenido generado por IA puede ser incorrecto.">
            <a:extLst>
              <a:ext uri="{FF2B5EF4-FFF2-40B4-BE49-F238E27FC236}">
                <a16:creationId xmlns:a16="http://schemas.microsoft.com/office/drawing/2014/main" id="{D4235028-1D33-4DB2-A384-7AA960E6A9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08412" y="5741797"/>
            <a:ext cx="1286081" cy="3399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550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84180E6-6B60-4222-66B1-92A18523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DC61-6A27-4EDA-A230-FD64FF719B79}" type="slidenum">
              <a:rPr lang="it-IT" smtClean="0"/>
              <a:t>1</a:t>
            </a:fld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2A45E3D6-C016-B8FD-3DC4-8DE18A807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503" y="268322"/>
            <a:ext cx="5301065" cy="449202"/>
          </a:xfrm>
        </p:spPr>
        <p:txBody>
          <a:bodyPr/>
          <a:lstStyle/>
          <a:p>
            <a:pPr algn="ctr"/>
            <a:r>
              <a:rPr lang="it-IT" u="sng" dirty="0"/>
              <a:t>DOCUMENTS WORKFLOW WITH CLIENT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FCDC4D1D-DCEC-4AFD-936F-474F92F6E456}"/>
              </a:ext>
            </a:extLst>
          </p:cNvPr>
          <p:cNvSpPr/>
          <p:nvPr/>
        </p:nvSpPr>
        <p:spPr>
          <a:xfrm>
            <a:off x="4259808" y="1393897"/>
            <a:ext cx="1206500" cy="5270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ISSUE FOR</a:t>
            </a:r>
          </a:p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INFORMATION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199CA4D4-8860-74A2-4CBA-7FE4FEB256F9}"/>
              </a:ext>
            </a:extLst>
          </p:cNvPr>
          <p:cNvSpPr/>
          <p:nvPr/>
        </p:nvSpPr>
        <p:spPr>
          <a:xfrm>
            <a:off x="1864936" y="1399750"/>
            <a:ext cx="1206500" cy="5270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ISSUE FOR</a:t>
            </a:r>
          </a:p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REVIEW</a:t>
            </a:r>
          </a:p>
        </p:txBody>
      </p:sp>
      <p:cxnSp>
        <p:nvCxnSpPr>
          <p:cNvPr id="8" name="Connettore a gomito 7">
            <a:extLst>
              <a:ext uri="{FF2B5EF4-FFF2-40B4-BE49-F238E27FC236}">
                <a16:creationId xmlns:a16="http://schemas.microsoft.com/office/drawing/2014/main" id="{701AAAAF-AB8A-AB80-A308-3113260AFC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4009022" y="476518"/>
            <a:ext cx="571500" cy="1225550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a gomito 8">
            <a:extLst>
              <a:ext uri="{FF2B5EF4-FFF2-40B4-BE49-F238E27FC236}">
                <a16:creationId xmlns:a16="http://schemas.microsoft.com/office/drawing/2014/main" id="{F453FE48-850E-33C5-CE40-B4F9D0E6E7B6}"/>
              </a:ext>
            </a:extLst>
          </p:cNvPr>
          <p:cNvCxnSpPr>
            <a:cxnSpLocks/>
          </p:cNvCxnSpPr>
          <p:nvPr/>
        </p:nvCxnSpPr>
        <p:spPr>
          <a:xfrm rot="5400000">
            <a:off x="2782511" y="479693"/>
            <a:ext cx="577850" cy="1219200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mbo 9">
            <a:extLst>
              <a:ext uri="{FF2B5EF4-FFF2-40B4-BE49-F238E27FC236}">
                <a16:creationId xmlns:a16="http://schemas.microsoft.com/office/drawing/2014/main" id="{278C3411-7430-521A-28DE-42FC27AA116C}"/>
              </a:ext>
            </a:extLst>
          </p:cNvPr>
          <p:cNvSpPr/>
          <p:nvPr/>
        </p:nvSpPr>
        <p:spPr>
          <a:xfrm>
            <a:off x="1817311" y="2659775"/>
            <a:ext cx="1301750" cy="920750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dirty="0">
                <a:solidFill>
                  <a:sysClr val="windowText" lastClr="000000"/>
                </a:solidFill>
              </a:rPr>
              <a:t>CLIENT</a:t>
            </a:r>
          </a:p>
          <a:p>
            <a:pPr algn="ctr"/>
            <a:r>
              <a:rPr lang="it-IT" dirty="0">
                <a:solidFill>
                  <a:sysClr val="windowText" lastClr="000000"/>
                </a:solidFill>
              </a:rPr>
              <a:t>REVIEW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63D33A62-D44F-6670-1CCA-92CC31978643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2468186" y="1926800"/>
            <a:ext cx="0" cy="7329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C5E07C86-0DF7-B091-EA75-8960C1AB726F}"/>
              </a:ext>
            </a:extLst>
          </p:cNvPr>
          <p:cNvCxnSpPr>
            <a:cxnSpLocks/>
          </p:cNvCxnSpPr>
          <p:nvPr/>
        </p:nvCxnSpPr>
        <p:spPr>
          <a:xfrm flipH="1" flipV="1">
            <a:off x="3072973" y="1813014"/>
            <a:ext cx="47625" cy="1307136"/>
          </a:xfrm>
          <a:prstGeom prst="bentConnector3">
            <a:avLst>
              <a:gd name="adj1" fmla="val -48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2C9D25E1-4B25-CF3F-2751-BDC3C9ABDFCA}"/>
              </a:ext>
            </a:extLst>
          </p:cNvPr>
          <p:cNvSpPr/>
          <p:nvPr/>
        </p:nvSpPr>
        <p:spPr>
          <a:xfrm>
            <a:off x="1864936" y="4327356"/>
            <a:ext cx="1206500" cy="5270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FINAL ISSUE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DD0127FE-15E1-8A75-77EF-45F5CFBC8D88}"/>
              </a:ext>
            </a:extLst>
          </p:cNvPr>
          <p:cNvCxnSpPr>
            <a:cxnSpLocks/>
            <a:stCxn id="10" idx="2"/>
            <a:endCxn id="13" idx="0"/>
          </p:cNvCxnSpPr>
          <p:nvPr/>
        </p:nvCxnSpPr>
        <p:spPr>
          <a:xfrm>
            <a:off x="2468186" y="3580525"/>
            <a:ext cx="0" cy="74683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264230BB-8ACD-C380-89A6-B6F128A71933}"/>
              </a:ext>
            </a:extLst>
          </p:cNvPr>
          <p:cNvSpPr txBox="1"/>
          <p:nvPr/>
        </p:nvSpPr>
        <p:spPr>
          <a:xfrm>
            <a:off x="3349032" y="2154787"/>
            <a:ext cx="1182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NOT APPROVED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D542040-408D-EC9C-EE67-DD83C5E64A72}"/>
              </a:ext>
            </a:extLst>
          </p:cNvPr>
          <p:cNvSpPr txBox="1"/>
          <p:nvPr/>
        </p:nvSpPr>
        <p:spPr>
          <a:xfrm>
            <a:off x="2485858" y="3815441"/>
            <a:ext cx="873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dirty="0"/>
              <a:t>APPROVED</a:t>
            </a: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25EAA69B-DE95-941A-FE04-F32169900DF5}"/>
              </a:ext>
            </a:extLst>
          </p:cNvPr>
          <p:cNvSpPr txBox="1"/>
          <p:nvPr/>
        </p:nvSpPr>
        <p:spPr>
          <a:xfrm>
            <a:off x="4962675" y="1102816"/>
            <a:ext cx="530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100%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AA8D9239-8C66-6092-A5D9-53C7407D804E}"/>
              </a:ext>
            </a:extLst>
          </p:cNvPr>
          <p:cNvSpPr txBox="1"/>
          <p:nvPr/>
        </p:nvSpPr>
        <p:spPr>
          <a:xfrm>
            <a:off x="3119061" y="5693618"/>
            <a:ext cx="530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100%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69F3BA57-C58F-07F8-736A-3466E882C099}"/>
              </a:ext>
            </a:extLst>
          </p:cNvPr>
          <p:cNvSpPr txBox="1"/>
          <p:nvPr/>
        </p:nvSpPr>
        <p:spPr>
          <a:xfrm>
            <a:off x="2015818" y="3815441"/>
            <a:ext cx="4523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60%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1E8588B2-CF33-FE54-4AF9-911E1A1ACD9A}"/>
              </a:ext>
            </a:extLst>
          </p:cNvPr>
          <p:cNvSpPr txBox="1"/>
          <p:nvPr/>
        </p:nvSpPr>
        <p:spPr>
          <a:xfrm>
            <a:off x="1937246" y="1122751"/>
            <a:ext cx="4523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30%</a:t>
            </a:r>
          </a:p>
        </p:txBody>
      </p:sp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7D587192-F6BB-9C76-DC0B-70D9CD7DF5AA}"/>
              </a:ext>
            </a:extLst>
          </p:cNvPr>
          <p:cNvSpPr/>
          <p:nvPr/>
        </p:nvSpPr>
        <p:spPr>
          <a:xfrm>
            <a:off x="1864936" y="5568593"/>
            <a:ext cx="1206500" cy="52705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200" dirty="0">
                <a:solidFill>
                  <a:sysClr val="windowText" lastClr="000000"/>
                </a:solidFill>
              </a:rPr>
              <a:t>FINAL APPROVAL by CLIENT</a:t>
            </a:r>
          </a:p>
        </p:txBody>
      </p: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9727E768-2CBB-26CC-CFFE-5B52754B386D}"/>
              </a:ext>
            </a:extLst>
          </p:cNvPr>
          <p:cNvCxnSpPr>
            <a:cxnSpLocks/>
          </p:cNvCxnSpPr>
          <p:nvPr/>
        </p:nvCxnSpPr>
        <p:spPr>
          <a:xfrm>
            <a:off x="2468186" y="4854406"/>
            <a:ext cx="0" cy="71418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1E340635-6C52-3D78-7EAC-2E0B4D53488C}"/>
              </a:ext>
            </a:extLst>
          </p:cNvPr>
          <p:cNvSpPr txBox="1"/>
          <p:nvPr/>
        </p:nvSpPr>
        <p:spPr>
          <a:xfrm>
            <a:off x="1364942" y="4440994"/>
            <a:ext cx="4523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80%</a:t>
            </a:r>
          </a:p>
        </p:txBody>
      </p:sp>
      <p:cxnSp>
        <p:nvCxnSpPr>
          <p:cNvPr id="59" name="Connettore a gomito 58">
            <a:extLst>
              <a:ext uri="{FF2B5EF4-FFF2-40B4-BE49-F238E27FC236}">
                <a16:creationId xmlns:a16="http://schemas.microsoft.com/office/drawing/2014/main" id="{56329F58-E698-BFBF-87ED-5F812412F928}"/>
              </a:ext>
            </a:extLst>
          </p:cNvPr>
          <p:cNvCxnSpPr>
            <a:cxnSpLocks/>
          </p:cNvCxnSpPr>
          <p:nvPr/>
        </p:nvCxnSpPr>
        <p:spPr>
          <a:xfrm flipH="1" flipV="1">
            <a:off x="1788832" y="1813014"/>
            <a:ext cx="47625" cy="1307136"/>
          </a:xfrm>
          <a:prstGeom prst="bentConnector3">
            <a:avLst>
              <a:gd name="adj1" fmla="val 641797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asellaDiTesto 60">
            <a:extLst>
              <a:ext uri="{FF2B5EF4-FFF2-40B4-BE49-F238E27FC236}">
                <a16:creationId xmlns:a16="http://schemas.microsoft.com/office/drawing/2014/main" id="{9012AF49-2EB8-68C7-408F-AD8FC549B626}"/>
              </a:ext>
            </a:extLst>
          </p:cNvPr>
          <p:cNvSpPr txBox="1"/>
          <p:nvPr/>
        </p:nvSpPr>
        <p:spPr>
          <a:xfrm>
            <a:off x="113961" y="2123166"/>
            <a:ext cx="1446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dirty="0"/>
              <a:t>APPROVED</a:t>
            </a:r>
          </a:p>
          <a:p>
            <a:pPr algn="r"/>
            <a:r>
              <a:rPr lang="it-IT" sz="1200" dirty="0"/>
              <a:t>WITH COMMENTS</a:t>
            </a:r>
          </a:p>
        </p:txBody>
      </p:sp>
      <p:sp>
        <p:nvSpPr>
          <p:cNvPr id="83" name="CasellaDiTesto 82">
            <a:extLst>
              <a:ext uri="{FF2B5EF4-FFF2-40B4-BE49-F238E27FC236}">
                <a16:creationId xmlns:a16="http://schemas.microsoft.com/office/drawing/2014/main" id="{0656BC9A-4873-2D73-7DFF-7E6F34E6B6E3}"/>
              </a:ext>
            </a:extLst>
          </p:cNvPr>
          <p:cNvSpPr txBox="1"/>
          <p:nvPr/>
        </p:nvSpPr>
        <p:spPr>
          <a:xfrm>
            <a:off x="6444683" y="1089293"/>
            <a:ext cx="525344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600" u="sng" dirty="0"/>
              <a:t>Classification of Documents</a:t>
            </a:r>
          </a:p>
          <a:p>
            <a:pPr algn="just"/>
            <a:endParaRPr lang="en-GB" sz="1400" dirty="0"/>
          </a:p>
          <a:p>
            <a:pPr marL="400050" indent="-400050" algn="just">
              <a:buFont typeface="+mj-lt"/>
              <a:buAutoNum type="romanUcPeriod"/>
            </a:pPr>
            <a:r>
              <a:rPr lang="en-GB" sz="1400" b="1" i="1" dirty="0"/>
              <a:t>Class X Documents</a:t>
            </a:r>
          </a:p>
          <a:p>
            <a:pPr lvl="1" algn="just"/>
            <a:endParaRPr lang="en-US" sz="1400" dirty="0"/>
          </a:p>
          <a:p>
            <a:pPr lvl="1" algn="just"/>
            <a:r>
              <a:rPr lang="en-US" sz="1400" dirty="0"/>
              <a:t>Class X documents are those documents which CLIENT will review, comment and qualify on all issues of Class X documents. From the date of reception, the CLIENT has 5 </a:t>
            </a:r>
            <a:r>
              <a:rPr lang="en-US" sz="1400"/>
              <a:t>working days </a:t>
            </a:r>
            <a:r>
              <a:rPr lang="en-US" sz="1400" dirty="0"/>
              <a:t>to return the documentation to the BNT</a:t>
            </a:r>
            <a:r>
              <a:rPr lang="en-US" sz="1400"/>
              <a:t>/PUMPCO, . </a:t>
            </a:r>
            <a:endParaRPr lang="en-US" sz="1400" dirty="0"/>
          </a:p>
          <a:p>
            <a:pPr lvl="1" algn="just"/>
            <a:endParaRPr lang="en-US" sz="1400" dirty="0"/>
          </a:p>
          <a:p>
            <a:pPr lvl="1" algn="just"/>
            <a:r>
              <a:rPr lang="en-US" sz="1400" dirty="0"/>
              <a:t>BNT/PUMPCO shall incorporate CLIENT's comments but shall otherwise proceed with development of documents if no review, comment, APPROVAL or REJECTION was received, after notifying the CLIENT.</a:t>
            </a:r>
          </a:p>
          <a:p>
            <a:pPr lvl="1" algn="just"/>
            <a:endParaRPr lang="en-GB" sz="1400" dirty="0"/>
          </a:p>
          <a:p>
            <a:pPr marL="400050" indent="-400050" algn="just">
              <a:buFont typeface="+mj-lt"/>
              <a:buAutoNum type="romanUcPeriod"/>
            </a:pPr>
            <a:r>
              <a:rPr lang="en-GB" sz="1400" b="1" i="1" dirty="0"/>
              <a:t>Class O Documents</a:t>
            </a:r>
          </a:p>
          <a:p>
            <a:pPr lvl="1" algn="just"/>
            <a:endParaRPr lang="en-GB" sz="1400" i="1" dirty="0"/>
          </a:p>
          <a:p>
            <a:pPr lvl="1" algn="just"/>
            <a:r>
              <a:rPr lang="en-US" sz="1400" dirty="0"/>
              <a:t>Documents not identified as Class Z or X shall be produced and issued to the CLIENT for information. CLIENT may review these documents as it deems necessary, and comments may be forthcoming on these documents. </a:t>
            </a:r>
          </a:p>
          <a:p>
            <a:pPr lvl="1" algn="just"/>
            <a:endParaRPr lang="en-US" sz="1400" dirty="0"/>
          </a:p>
          <a:p>
            <a:pPr lvl="1" algn="just"/>
            <a:r>
              <a:rPr lang="en-US" sz="1400" dirty="0"/>
              <a:t>BNT/PUMPCO shall incorporate CLIENT's comments were received but shall otherwise proceed with development of documents.</a:t>
            </a:r>
          </a:p>
        </p:txBody>
      </p:sp>
      <p:sp>
        <p:nvSpPr>
          <p:cNvPr id="85" name="CasellaDiTesto 84">
            <a:extLst>
              <a:ext uri="{FF2B5EF4-FFF2-40B4-BE49-F238E27FC236}">
                <a16:creationId xmlns:a16="http://schemas.microsoft.com/office/drawing/2014/main" id="{1AC9E884-DBAB-98A4-8A6F-7BAC51E21531}"/>
              </a:ext>
            </a:extLst>
          </p:cNvPr>
          <p:cNvSpPr txBox="1"/>
          <p:nvPr/>
        </p:nvSpPr>
        <p:spPr>
          <a:xfrm>
            <a:off x="2806459" y="803543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i="1" u="sng" dirty="0"/>
              <a:t>Class X</a:t>
            </a:r>
          </a:p>
        </p:txBody>
      </p:sp>
      <p:sp>
        <p:nvSpPr>
          <p:cNvPr id="86" name="CasellaDiTesto 85">
            <a:extLst>
              <a:ext uri="{FF2B5EF4-FFF2-40B4-BE49-F238E27FC236}">
                <a16:creationId xmlns:a16="http://schemas.microsoft.com/office/drawing/2014/main" id="{690AFE6F-5764-6C3E-0A99-D76A4155EA08}"/>
              </a:ext>
            </a:extLst>
          </p:cNvPr>
          <p:cNvSpPr txBox="1"/>
          <p:nvPr/>
        </p:nvSpPr>
        <p:spPr>
          <a:xfrm>
            <a:off x="4040882" y="813139"/>
            <a:ext cx="635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i="1" u="sng" dirty="0"/>
              <a:t>Class O</a:t>
            </a:r>
          </a:p>
        </p:txBody>
      </p:sp>
    </p:spTree>
    <p:extLst>
      <p:ext uri="{BB962C8B-B14F-4D97-AF65-F5344CB8AC3E}">
        <p14:creationId xmlns:p14="http://schemas.microsoft.com/office/powerpoint/2010/main" val="387904872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F68F75B-532B-B731-E190-3900481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DC61-6A27-4EDA-A230-FD64FF719B79}" type="slidenum">
              <a:rPr lang="it-IT" smtClean="0"/>
              <a:t>2</a:t>
            </a:fld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26D4F0BC-D632-87A9-2101-5368B19F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DOCUMENTS WORKFLOW MANAGEMENT</a:t>
            </a:r>
            <a:endParaRPr lang="en-US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D2E78FA-44EC-0A01-C019-628087403D84}"/>
              </a:ext>
            </a:extLst>
          </p:cNvPr>
          <p:cNvSpPr txBox="1"/>
          <p:nvPr/>
        </p:nvSpPr>
        <p:spPr>
          <a:xfrm>
            <a:off x="231448" y="1009548"/>
            <a:ext cx="1120391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600" u="sng" dirty="0"/>
              <a:t>TRANSMITTALS from BONATTI/PUMPCO to CLIENT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The Documents will be uploaded in </a:t>
            </a:r>
            <a:r>
              <a:rPr lang="en-GB" sz="1600" b="1" dirty="0"/>
              <a:t>KBS</a:t>
            </a:r>
            <a:r>
              <a:rPr lang="en-GB" sz="1600" dirty="0"/>
              <a:t> (BNT Document Management System) by the Documents Owner.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KBS automatically sends the notification to BNT DC, who will send the official Transmittal by email to CLIENT.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The email will be generated by KBS, and all involved persons (BNT, PUMPCO, and CLIENT) will be in copy on the transmission according to the agreed </a:t>
            </a:r>
            <a:r>
              <a:rPr lang="en-GB" sz="1600" b="1" dirty="0"/>
              <a:t>Distribution Matrix.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The PUMPCO Responsible to manage Documents, clicks on the link inside the email and downloads the documents from KBS; </a:t>
            </a:r>
          </a:p>
          <a:p>
            <a:pPr algn="just"/>
            <a:r>
              <a:rPr lang="en-GB" sz="1600" b="1" dirty="0"/>
              <a:t>PUMPCO is responsible to storage them in PUMPCO System.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Documents, Transmittals and Reports can be downloaded from KBS </a:t>
            </a:r>
            <a:r>
              <a:rPr lang="en-US" sz="1600" dirty="0"/>
              <a:t>at any time and for all the duration of the Project.</a:t>
            </a:r>
          </a:p>
          <a:p>
            <a:pPr algn="just"/>
            <a:r>
              <a:rPr lang="en-US" sz="1600" dirty="0"/>
              <a:t>The Reports with Documents and Progress Status are automatically produced by KBS and they are timely updated. </a:t>
            </a:r>
          </a:p>
          <a:p>
            <a:pPr algn="just"/>
            <a:endParaRPr lang="en-US" sz="1600" dirty="0"/>
          </a:p>
          <a:p>
            <a:pPr algn="just"/>
            <a:endParaRPr lang="en-US" sz="1600" dirty="0"/>
          </a:p>
          <a:p>
            <a:pPr algn="just"/>
            <a:endParaRPr lang="en-US" sz="1600" dirty="0"/>
          </a:p>
          <a:p>
            <a:pPr algn="just"/>
            <a:endParaRPr lang="en-US" sz="1600" i="1" dirty="0"/>
          </a:p>
          <a:p>
            <a:pPr algn="just"/>
            <a:r>
              <a:rPr lang="en-US" sz="1600" i="1" u="sng" dirty="0"/>
              <a:t>BNT DC is responsible to upload documents in the Client System SDx2</a:t>
            </a:r>
            <a:endParaRPr lang="en-GB" sz="1600" i="1" u="sng" dirty="0"/>
          </a:p>
        </p:txBody>
      </p:sp>
    </p:spTree>
    <p:extLst>
      <p:ext uri="{BB962C8B-B14F-4D97-AF65-F5344CB8AC3E}">
        <p14:creationId xmlns:p14="http://schemas.microsoft.com/office/powerpoint/2010/main" val="152418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F68F75B-532B-B731-E190-3900481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DC61-6A27-4EDA-A230-FD64FF719B79}" type="slidenum">
              <a:rPr lang="it-IT" smtClean="0"/>
              <a:t>3</a:t>
            </a:fld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26D4F0BC-D632-87A9-2101-5368B19F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DOCUMENTS WORKFLOW MANAGEMENT</a:t>
            </a:r>
            <a:endParaRPr lang="en-US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D2E78FA-44EC-0A01-C019-628087403D84}"/>
              </a:ext>
            </a:extLst>
          </p:cNvPr>
          <p:cNvSpPr txBox="1"/>
          <p:nvPr/>
        </p:nvSpPr>
        <p:spPr>
          <a:xfrm>
            <a:off x="231448" y="1009548"/>
            <a:ext cx="1120391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600" u="sng" dirty="0"/>
              <a:t>TRANSMITTALS to BONATTI/PUMPCO from CLIENT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b="1" dirty="0"/>
              <a:t>CLIENT </a:t>
            </a:r>
            <a:r>
              <a:rPr lang="en-GB" sz="1600" dirty="0"/>
              <a:t>will send Commented/Approved Documents by email to BNT DC, in copy all involved persons according to the agreed </a:t>
            </a:r>
            <a:r>
              <a:rPr lang="en-GB" sz="1600" b="1" dirty="0"/>
              <a:t>Distribution Matrix.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The </a:t>
            </a:r>
            <a:r>
              <a:rPr lang="en-GB" sz="1600" b="1" dirty="0"/>
              <a:t>BNT DC </a:t>
            </a:r>
            <a:r>
              <a:rPr lang="en-GB" sz="1600" dirty="0"/>
              <a:t>registers the transmittal and uploads the documents in KBS.</a:t>
            </a:r>
          </a:p>
          <a:p>
            <a:pPr algn="just"/>
            <a:r>
              <a:rPr lang="en-GB" sz="1600" dirty="0"/>
              <a:t>KBS automatically sends the “Transmittal IN” notification to all involved persons (BNT and PUMPCO) according to the agreement.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The PUMPCO Responsible to manage Documents, clicks on the link inside the email and downloads the documents from KBS; </a:t>
            </a:r>
          </a:p>
          <a:p>
            <a:pPr algn="just"/>
            <a:r>
              <a:rPr lang="en-GB" sz="1600" b="1" dirty="0"/>
              <a:t>PUMPCO is responsible to storage them in PUMPCO System.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/>
              <a:t>Documents, Transmittals and Reports can be downloaded from KBS </a:t>
            </a:r>
            <a:r>
              <a:rPr lang="en-US" sz="1600" dirty="0"/>
              <a:t>at any time and for all the duration of the Project.</a:t>
            </a:r>
          </a:p>
          <a:p>
            <a:pPr algn="just"/>
            <a:r>
              <a:rPr lang="en-US" sz="1600" dirty="0"/>
              <a:t>The Reports with Document and Progress Status are automatically produced by KBS and they are timely updated. </a:t>
            </a:r>
          </a:p>
        </p:txBody>
      </p:sp>
    </p:spTree>
    <p:extLst>
      <p:ext uri="{BB962C8B-B14F-4D97-AF65-F5344CB8AC3E}">
        <p14:creationId xmlns:p14="http://schemas.microsoft.com/office/powerpoint/2010/main" val="425321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0381161-52C0-5005-838F-53DF76FC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DC61-6A27-4EDA-A230-FD64FF719B79}" type="slidenum">
              <a:rPr lang="it-IT" smtClean="0"/>
              <a:t>4</a:t>
            </a:fld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8505F81-55F5-8449-D9D7-3FBDE09FA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41600"/>
              </p:ext>
            </p:extLst>
          </p:nvPr>
        </p:nvGraphicFramePr>
        <p:xfrm>
          <a:off x="511424" y="1635198"/>
          <a:ext cx="10851792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877">
                  <a:extLst>
                    <a:ext uri="{9D8B030D-6E8A-4147-A177-3AD203B41FA5}">
                      <a16:colId xmlns:a16="http://schemas.microsoft.com/office/drawing/2014/main" val="1561411203"/>
                    </a:ext>
                  </a:extLst>
                </a:gridCol>
                <a:gridCol w="1397286">
                  <a:extLst>
                    <a:ext uri="{9D8B030D-6E8A-4147-A177-3AD203B41FA5}">
                      <a16:colId xmlns:a16="http://schemas.microsoft.com/office/drawing/2014/main" val="2218465984"/>
                    </a:ext>
                  </a:extLst>
                </a:gridCol>
                <a:gridCol w="1952089">
                  <a:extLst>
                    <a:ext uri="{9D8B030D-6E8A-4147-A177-3AD203B41FA5}">
                      <a16:colId xmlns:a16="http://schemas.microsoft.com/office/drawing/2014/main" val="3087373532"/>
                    </a:ext>
                  </a:extLst>
                </a:gridCol>
                <a:gridCol w="2445250">
                  <a:extLst>
                    <a:ext uri="{9D8B030D-6E8A-4147-A177-3AD203B41FA5}">
                      <a16:colId xmlns:a16="http://schemas.microsoft.com/office/drawing/2014/main" val="4188678147"/>
                    </a:ext>
                  </a:extLst>
                </a:gridCol>
                <a:gridCol w="1849348">
                  <a:extLst>
                    <a:ext uri="{9D8B030D-6E8A-4147-A177-3AD203B41FA5}">
                      <a16:colId xmlns:a16="http://schemas.microsoft.com/office/drawing/2014/main" val="1666332545"/>
                    </a:ext>
                  </a:extLst>
                </a:gridCol>
                <a:gridCol w="2208942">
                  <a:extLst>
                    <a:ext uri="{9D8B030D-6E8A-4147-A177-3AD203B41FA5}">
                      <a16:colId xmlns:a16="http://schemas.microsoft.com/office/drawing/2014/main" val="216670841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it-IT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Client System :</a:t>
                      </a:r>
                    </a:p>
                    <a:p>
                      <a:r>
                        <a:rPr lang="it-IT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SDx2</a:t>
                      </a:r>
                      <a:endParaRPr lang="en-US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BONATTI System :</a:t>
                      </a:r>
                    </a:p>
                    <a:p>
                      <a:r>
                        <a:rPr lang="it-IT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KBS</a:t>
                      </a:r>
                      <a:endParaRPr lang="en-US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PUMPCO System :</a:t>
                      </a:r>
                    </a:p>
                    <a:p>
                      <a:r>
                        <a:rPr lang="it-IT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SharePoint</a:t>
                      </a:r>
                      <a:endParaRPr lang="en-US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484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07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b="1" i="1" dirty="0"/>
                        <a:t>BNT DC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Cinzia Bini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i="1" dirty="0"/>
                        <a:t>BNT DC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Cinzia Bini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i="1" dirty="0"/>
                        <a:t>BNT DC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Cinzia Bini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215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i="1" dirty="0"/>
                        <a:t>BNT Project Team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All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involved</a:t>
                      </a:r>
                      <a:r>
                        <a:rPr lang="it-IT" dirty="0"/>
                        <a:t> Bonatti </a:t>
                      </a:r>
                      <a:r>
                        <a:rPr lang="it-IT" dirty="0" err="1"/>
                        <a:t>personnels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i="1" dirty="0"/>
                        <a:t>BNT PEM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Giacomo Marinelli</a:t>
                      </a:r>
                    </a:p>
                    <a:p>
                      <a:r>
                        <a:rPr lang="it-IT" dirty="0"/>
                        <a:t>Massimo Ravaglia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306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i="1" dirty="0"/>
                        <a:t>PUMPCO Responsible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Julian Lell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i="1" dirty="0"/>
                        <a:t>PUMPCO Team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/>
                        <a:t>All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involved</a:t>
                      </a:r>
                      <a:r>
                        <a:rPr lang="it-IT" dirty="0"/>
                        <a:t> PUMPCO </a:t>
                      </a:r>
                      <a:r>
                        <a:rPr lang="it-IT" dirty="0" err="1"/>
                        <a:t>personnels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744130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7B7463C2-8D84-6E88-2EFC-5DD9A2305D2A}"/>
              </a:ext>
            </a:extLst>
          </p:cNvPr>
          <p:cNvSpPr txBox="1"/>
          <p:nvPr/>
        </p:nvSpPr>
        <p:spPr>
          <a:xfrm>
            <a:off x="511424" y="844940"/>
            <a:ext cx="10851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600" u="sng" dirty="0"/>
              <a:t>SYSTEMS USED and APPOINTED PERSONNELS </a:t>
            </a:r>
          </a:p>
          <a:p>
            <a:pPr algn="just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42934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4F1B68DDB6CA5419AA7876C295FEBA8" ma:contentTypeVersion="14" ma:contentTypeDescription="Crear nuevo documento." ma:contentTypeScope="" ma:versionID="3aa257895a6c99a8f557b0899d4bece2">
  <xsd:schema xmlns:xsd="http://www.w3.org/2001/XMLSchema" xmlns:xs="http://www.w3.org/2001/XMLSchema" xmlns:p="http://schemas.microsoft.com/office/2006/metadata/properties" xmlns:ns2="61e28039-0908-414a-a37c-0e6675872492" xmlns:ns3="d596bde4-8322-4c71-8fc6-8e1691a17585" targetNamespace="http://schemas.microsoft.com/office/2006/metadata/properties" ma:root="true" ma:fieldsID="1eb82ae80bf52d580b0e723feee1e6a7" ns2:_="" ns3:_="">
    <xsd:import namespace="61e28039-0908-414a-a37c-0e6675872492"/>
    <xsd:import namespace="d596bde4-8322-4c71-8fc6-8e1691a1758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28039-0908-414a-a37c-0e66758724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74ad616-5122-41c4-987a-2159c580d19d}" ma:internalName="TaxCatchAll" ma:showField="CatchAllData" ma:web="61e28039-0908-414a-a37c-0e66758724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6bde4-8322-4c71-8fc6-8e1691a175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7ce1f86a-91dc-4ba2-abdf-761f1d431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96bde4-8322-4c71-8fc6-8e1691a17585">
      <Terms xmlns="http://schemas.microsoft.com/office/infopath/2007/PartnerControls"/>
    </lcf76f155ced4ddcb4097134ff3c332f>
    <TaxCatchAll xmlns="61e28039-0908-414a-a37c-0e6675872492" xsi:nil="true"/>
  </documentManagement>
</p:properties>
</file>

<file path=customXml/itemProps1.xml><?xml version="1.0" encoding="utf-8"?>
<ds:datastoreItem xmlns:ds="http://schemas.openxmlformats.org/officeDocument/2006/customXml" ds:itemID="{9EE8B038-63F9-464D-88E3-296C625CA536}"/>
</file>

<file path=customXml/itemProps2.xml><?xml version="1.0" encoding="utf-8"?>
<ds:datastoreItem xmlns:ds="http://schemas.openxmlformats.org/officeDocument/2006/customXml" ds:itemID="{080A2212-86A6-4CBF-8B4D-E0621BC0FC5F}"/>
</file>

<file path=customXml/itemProps3.xml><?xml version="1.0" encoding="utf-8"?>
<ds:datastoreItem xmlns:ds="http://schemas.openxmlformats.org/officeDocument/2006/customXml" ds:itemID="{DA76571F-797E-428F-8AC3-FBD5D3D287F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29444</TotalTime>
  <Words>560</Words>
  <Application>Microsoft Office PowerPoint</Application>
  <PresentationFormat>Widescreen</PresentationFormat>
  <Paragraphs>92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5</vt:i4>
      </vt:variant>
      <vt:variant>
        <vt:lpstr>Titoli diapositive</vt:lpstr>
      </vt:variant>
      <vt:variant>
        <vt:i4>5</vt:i4>
      </vt:variant>
    </vt:vector>
  </HeadingPairs>
  <TitlesOfParts>
    <vt:vector size="13" baseType="lpstr">
      <vt:lpstr>Aptos</vt:lpstr>
      <vt:lpstr>Arial</vt:lpstr>
      <vt:lpstr>Calibri</vt:lpstr>
      <vt:lpstr>Tema di Office</vt:lpstr>
      <vt:lpstr>1_Tema di Office</vt:lpstr>
      <vt:lpstr>3_Tema di Office</vt:lpstr>
      <vt:lpstr>2_Tema di Office</vt:lpstr>
      <vt:lpstr>4_Tema di Office</vt:lpstr>
      <vt:lpstr>IT0061 - ARGENTINA LNG – Export Pipelines System  DOCUMENT FLOW  MANAGEMENT BNT/PUMPCO</vt:lpstr>
      <vt:lpstr>DOCUMENTS WORKFLOW WITH CLIENT</vt:lpstr>
      <vt:lpstr>DOCUMENTS WORKFLOW MANAGEMENT</vt:lpstr>
      <vt:lpstr>DOCUMENTS WORKFLOW MANAGEMENT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Patera Matteo</dc:creator>
  <cp:lastModifiedBy>Bini Cinzia</cp:lastModifiedBy>
  <cp:revision>424</cp:revision>
  <cp:lastPrinted>2025-08-11T17:54:38Z</cp:lastPrinted>
  <dcterms:created xsi:type="dcterms:W3CDTF">2021-01-25T11:58:22Z</dcterms:created>
  <dcterms:modified xsi:type="dcterms:W3CDTF">2025-10-30T09:10:55Z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0x01010024F1B68DDB6CA5419AA7876C295FEBA8</vt:lpwstr>
  </property>
</Properties>
</file>